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  <p:embeddedFont>
      <p:font typeface="Average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Lato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Average-regular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f96f539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f96f539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9ead6608a_1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9ead6608a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9ead6608a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9ead6608a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9ead6608a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89ead6608a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9ead6608a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89ead6608a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89ead6608a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89ead6608a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Relationship Id="rId4" Type="http://schemas.openxmlformats.org/officeDocument/2006/relationships/image" Target="../media/image14.jpg"/><Relationship Id="rId5" Type="http://schemas.openxmlformats.org/officeDocument/2006/relationships/image" Target="../media/image12.jpg"/><Relationship Id="rId6" Type="http://schemas.openxmlformats.org/officeDocument/2006/relationships/image" Target="../media/image16.jpg"/><Relationship Id="rId7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Relationship Id="rId9" Type="http://schemas.openxmlformats.org/officeDocument/2006/relationships/slide" Target="/ppt/slides/slide13.xml"/><Relationship Id="rId5" Type="http://schemas.openxmlformats.org/officeDocument/2006/relationships/slide" Target="/ppt/slides/slide5.xml"/><Relationship Id="rId6" Type="http://schemas.openxmlformats.org/officeDocument/2006/relationships/slide" Target="/ppt/slides/slide7.xml"/><Relationship Id="rId7" Type="http://schemas.openxmlformats.org/officeDocument/2006/relationships/slide" Target="/ppt/slides/slide8.xml"/><Relationship Id="rId8" Type="http://schemas.openxmlformats.org/officeDocument/2006/relationships/slide" Target="/ppt/slides/slide1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14125"/>
            <a:ext cx="4941300" cy="292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7"/>
          <p:cNvSpPr txBox="1"/>
          <p:nvPr>
            <p:ph type="ctrTitle"/>
          </p:nvPr>
        </p:nvSpPr>
        <p:spPr>
          <a:xfrm>
            <a:off x="1024200" y="733725"/>
            <a:ext cx="28929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Juego de Ahorcado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31" name="Google Shape;231;p17"/>
          <p:cNvSpPr txBox="1"/>
          <p:nvPr>
            <p:ph idx="1" type="subTitle"/>
          </p:nvPr>
        </p:nvSpPr>
        <p:spPr>
          <a:xfrm>
            <a:off x="2836650" y="2394300"/>
            <a:ext cx="3470700" cy="506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000000"/>
                </a:solidFill>
              </a:rPr>
              <a:t>Random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6"/>
          <p:cNvSpPr txBox="1"/>
          <p:nvPr>
            <p:ph idx="4294967295" type="subTitle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Strategy </a:t>
            </a:r>
            <a:r>
              <a:rPr lang="en-GB" sz="1600"/>
              <a:t>2</a:t>
            </a:r>
            <a:endParaRPr sz="1600"/>
          </a:p>
        </p:txBody>
      </p:sp>
      <p:sp>
        <p:nvSpPr>
          <p:cNvPr id="299" name="Google Shape;299;p26"/>
          <p:cNvSpPr txBox="1"/>
          <p:nvPr>
            <p:ph idx="1" type="body"/>
          </p:nvPr>
        </p:nvSpPr>
        <p:spPr>
          <a:xfrm>
            <a:off x="1008950" y="3748325"/>
            <a:ext cx="71262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Muchas vistas, cada una con cualidades diferentes.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00" name="Google Shape;3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463" y="1115950"/>
            <a:ext cx="6537075" cy="243045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7"/>
          <p:cNvSpPr txBox="1"/>
          <p:nvPr>
            <p:ph idx="4294967295" type="subTitle"/>
          </p:nvPr>
        </p:nvSpPr>
        <p:spPr>
          <a:xfrm>
            <a:off x="1209975" y="356050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Strategy 3</a:t>
            </a:r>
            <a:endParaRPr sz="1600"/>
          </a:p>
        </p:txBody>
      </p:sp>
      <p:sp>
        <p:nvSpPr>
          <p:cNvPr id="306" name="Google Shape;306;p27"/>
          <p:cNvSpPr txBox="1"/>
          <p:nvPr>
            <p:ph idx="1" type="body"/>
          </p:nvPr>
        </p:nvSpPr>
        <p:spPr>
          <a:xfrm>
            <a:off x="115850" y="1395000"/>
            <a:ext cx="3135300" cy="35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El modelo no sabe </a:t>
            </a:r>
            <a:r>
              <a:rPr lang="en-GB">
                <a:solidFill>
                  <a:srgbClr val="FFFFFF"/>
                </a:solidFill>
              </a:rPr>
              <a:t>cómo</a:t>
            </a:r>
            <a:r>
              <a:rPr lang="en-GB">
                <a:solidFill>
                  <a:srgbClr val="FFFFFF"/>
                </a:solidFill>
              </a:rPr>
              <a:t> funciona el juego, pero sabe que: 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Existe una </a:t>
            </a:r>
            <a:r>
              <a:rPr lang="en-GB">
                <a:solidFill>
                  <a:srgbClr val="FFFFFF"/>
                </a:solidFill>
              </a:rPr>
              <a:t>condición</a:t>
            </a:r>
            <a:r>
              <a:rPr lang="en-GB">
                <a:solidFill>
                  <a:srgbClr val="FFFFFF"/>
                </a:solidFill>
              </a:rPr>
              <a:t> de victoria.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Una </a:t>
            </a:r>
            <a:r>
              <a:rPr lang="en-GB">
                <a:solidFill>
                  <a:srgbClr val="FFFFFF"/>
                </a:solidFill>
              </a:rPr>
              <a:t>condición</a:t>
            </a:r>
            <a:r>
              <a:rPr lang="en-GB">
                <a:solidFill>
                  <a:srgbClr val="FFFFFF"/>
                </a:solidFill>
              </a:rPr>
              <a:t> de derrota.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Y que debe mandarle una letra.</a:t>
            </a:r>
            <a:endParaRPr/>
          </a:p>
        </p:txBody>
      </p:sp>
      <p:pic>
        <p:nvPicPr>
          <p:cNvPr id="307" name="Google Shape;30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1149" y="676750"/>
            <a:ext cx="5587219" cy="39761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8"/>
          <p:cNvSpPr txBox="1"/>
          <p:nvPr>
            <p:ph type="title"/>
          </p:nvPr>
        </p:nvSpPr>
        <p:spPr>
          <a:xfrm>
            <a:off x="1468275" y="923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Diagrama de Componentes</a:t>
            </a:r>
            <a:endParaRPr/>
          </a:p>
        </p:txBody>
      </p:sp>
      <p:pic>
        <p:nvPicPr>
          <p:cNvPr id="313" name="Google Shape;313;p28"/>
          <p:cNvPicPr preferRelativeResize="0"/>
          <p:nvPr/>
        </p:nvPicPr>
        <p:blipFill rotWithShape="1">
          <a:blip r:embed="rId3">
            <a:alphaModFix/>
          </a:blip>
          <a:srcRect b="0" l="2884" r="0" t="0"/>
          <a:stretch/>
        </p:blipFill>
        <p:spPr>
          <a:xfrm>
            <a:off x="140125" y="847950"/>
            <a:ext cx="6427700" cy="4146475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314" name="Google Shape;314;p28"/>
          <p:cNvSpPr txBox="1"/>
          <p:nvPr/>
        </p:nvSpPr>
        <p:spPr>
          <a:xfrm>
            <a:off x="6650400" y="1357900"/>
            <a:ext cx="2338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 este diagrama se muestran las relación entre los componentes de nuestro sistema y las interfaces.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Viendo este diagrama, podemos entender en gran medida como funcionara la comunicación del programa sin entrar en los detalles del diagrama de secuencia.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Market trends</a:t>
            </a:r>
            <a:endParaRPr/>
          </a:p>
        </p:txBody>
      </p:sp>
      <p:sp>
        <p:nvSpPr>
          <p:cNvPr id="320" name="Google Shape;320;p29"/>
          <p:cNvSpPr txBox="1"/>
          <p:nvPr>
            <p:ph idx="1" type="body"/>
          </p:nvPr>
        </p:nvSpPr>
        <p:spPr>
          <a:xfrm>
            <a:off x="1297500" y="1567550"/>
            <a:ext cx="7038900" cy="11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/>
          </a:p>
        </p:txBody>
      </p:sp>
      <p:grpSp>
        <p:nvGrpSpPr>
          <p:cNvPr id="321" name="Google Shape;321;p29"/>
          <p:cNvGrpSpPr/>
          <p:nvPr/>
        </p:nvGrpSpPr>
        <p:grpSpPr>
          <a:xfrm>
            <a:off x="1291075" y="2784155"/>
            <a:ext cx="2080082" cy="2043771"/>
            <a:chOff x="1291075" y="2784155"/>
            <a:chExt cx="2080082" cy="2043771"/>
          </a:xfrm>
        </p:grpSpPr>
        <p:sp>
          <p:nvSpPr>
            <p:cNvPr id="322" name="Google Shape;322;p29"/>
            <p:cNvSpPr txBox="1"/>
            <p:nvPr/>
          </p:nvSpPr>
          <p:spPr>
            <a:xfrm>
              <a:off x="1729257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23" name="Google Shape;323;p29"/>
            <p:cNvSpPr txBox="1"/>
            <p:nvPr/>
          </p:nvSpPr>
          <p:spPr>
            <a:xfrm>
              <a:off x="21636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24" name="Google Shape;324;p29"/>
            <p:cNvSpPr txBox="1"/>
            <p:nvPr/>
          </p:nvSpPr>
          <p:spPr>
            <a:xfrm>
              <a:off x="25980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Q3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25" name="Google Shape;325;p29"/>
            <p:cNvSpPr txBox="1"/>
            <p:nvPr/>
          </p:nvSpPr>
          <p:spPr>
            <a:xfrm>
              <a:off x="30324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26" name="Google Shape;326;p29"/>
            <p:cNvSpPr txBox="1"/>
            <p:nvPr/>
          </p:nvSpPr>
          <p:spPr>
            <a:xfrm>
              <a:off x="1291075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27" name="Google Shape;327;p29"/>
            <p:cNvSpPr txBox="1"/>
            <p:nvPr/>
          </p:nvSpPr>
          <p:spPr>
            <a:xfrm>
              <a:off x="1291075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28" name="Google Shape;328;p29"/>
            <p:cNvSpPr txBox="1"/>
            <p:nvPr/>
          </p:nvSpPr>
          <p:spPr>
            <a:xfrm>
              <a:off x="1291075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29" name="Google Shape;329;p29"/>
            <p:cNvSpPr txBox="1"/>
            <p:nvPr/>
          </p:nvSpPr>
          <p:spPr>
            <a:xfrm>
              <a:off x="1291075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30" name="Google Shape;330;p29"/>
            <p:cNvSpPr txBox="1"/>
            <p:nvPr/>
          </p:nvSpPr>
          <p:spPr>
            <a:xfrm>
              <a:off x="1291075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31" name="Google Shape;331;p29"/>
            <p:cNvSpPr txBox="1"/>
            <p:nvPr/>
          </p:nvSpPr>
          <p:spPr>
            <a:xfrm>
              <a:off x="1291075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100%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32" name="Google Shape;332;p29"/>
            <p:cNvSpPr txBox="1"/>
            <p:nvPr/>
          </p:nvSpPr>
          <p:spPr>
            <a:xfrm>
              <a:off x="2206299" y="4511726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2015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333" name="Google Shape;333;p29"/>
            <p:cNvCxnSpPr>
              <a:stCxn id="334" idx="7"/>
              <a:endCxn id="335" idx="6"/>
            </p:cNvCxnSpPr>
            <p:nvPr/>
          </p:nvCxnSpPr>
          <p:spPr>
            <a:xfrm flipH="1">
              <a:off x="1953668" y="3664288"/>
              <a:ext cx="414600" cy="2826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6" name="Google Shape;336;p29"/>
            <p:cNvCxnSpPr/>
            <p:nvPr/>
          </p:nvCxnSpPr>
          <p:spPr>
            <a:xfrm>
              <a:off x="1729245" y="318004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37" name="Google Shape;337;p29"/>
            <p:cNvCxnSpPr/>
            <p:nvPr/>
          </p:nvCxnSpPr>
          <p:spPr>
            <a:xfrm>
              <a:off x="1729245" y="343728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38" name="Google Shape;338;p29"/>
            <p:cNvCxnSpPr/>
            <p:nvPr/>
          </p:nvCxnSpPr>
          <p:spPr>
            <a:xfrm>
              <a:off x="1729245" y="369452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39" name="Google Shape;339;p29"/>
            <p:cNvCxnSpPr/>
            <p:nvPr/>
          </p:nvCxnSpPr>
          <p:spPr>
            <a:xfrm>
              <a:off x="1729245" y="395176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40" name="Google Shape;340;p29"/>
            <p:cNvCxnSpPr/>
            <p:nvPr/>
          </p:nvCxnSpPr>
          <p:spPr>
            <a:xfrm>
              <a:off x="1729245" y="42090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41" name="Google Shape;341;p29"/>
            <p:cNvCxnSpPr>
              <a:stCxn id="328" idx="3"/>
              <a:endCxn id="335" idx="5"/>
            </p:cNvCxnSpPr>
            <p:nvPr/>
          </p:nvCxnSpPr>
          <p:spPr>
            <a:xfrm>
              <a:off x="1735075" y="3648740"/>
              <a:ext cx="206100" cy="3282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2" name="Google Shape;342;p29"/>
            <p:cNvCxnSpPr>
              <a:stCxn id="334" idx="3"/>
              <a:endCxn id="343" idx="7"/>
            </p:cNvCxnSpPr>
            <p:nvPr/>
          </p:nvCxnSpPr>
          <p:spPr>
            <a:xfrm flipH="1" rot="10800000">
              <a:off x="2307811" y="3249546"/>
              <a:ext cx="499500" cy="4752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4" name="Google Shape;344;p29"/>
            <p:cNvCxnSpPr>
              <a:stCxn id="343" idx="5"/>
              <a:endCxn id="345" idx="5"/>
            </p:cNvCxnSpPr>
            <p:nvPr/>
          </p:nvCxnSpPr>
          <p:spPr>
            <a:xfrm>
              <a:off x="2807412" y="3309933"/>
              <a:ext cx="424500" cy="4149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6" name="Google Shape;346;p29"/>
            <p:cNvCxnSpPr/>
            <p:nvPr/>
          </p:nvCxnSpPr>
          <p:spPr>
            <a:xfrm>
              <a:off x="1729245" y="29228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343" name="Google Shape;343;p29"/>
            <p:cNvSpPr/>
            <p:nvPr/>
          </p:nvSpPr>
          <p:spPr>
            <a:xfrm>
              <a:off x="2734433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229529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9"/>
            <p:cNvSpPr/>
            <p:nvPr/>
          </p:nvSpPr>
          <p:spPr>
            <a:xfrm>
              <a:off x="1868080" y="3904111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9"/>
            <p:cNvSpPr/>
            <p:nvPr/>
          </p:nvSpPr>
          <p:spPr>
            <a:xfrm>
              <a:off x="3159046" y="3651780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7" name="Google Shape;347;p29"/>
          <p:cNvGrpSpPr/>
          <p:nvPr/>
        </p:nvGrpSpPr>
        <p:grpSpPr>
          <a:xfrm>
            <a:off x="3737550" y="2784155"/>
            <a:ext cx="2121833" cy="2057296"/>
            <a:chOff x="3737550" y="2784155"/>
            <a:chExt cx="2121833" cy="2057296"/>
          </a:xfrm>
        </p:grpSpPr>
        <p:grpSp>
          <p:nvGrpSpPr>
            <p:cNvPr id="348" name="Google Shape;348;p29"/>
            <p:cNvGrpSpPr/>
            <p:nvPr/>
          </p:nvGrpSpPr>
          <p:grpSpPr>
            <a:xfrm>
              <a:off x="3737550" y="2784155"/>
              <a:ext cx="2121833" cy="2057296"/>
              <a:chOff x="3737550" y="2784155"/>
              <a:chExt cx="2121833" cy="2057296"/>
            </a:xfrm>
          </p:grpSpPr>
          <p:sp>
            <p:nvSpPr>
              <p:cNvPr id="349" name="Google Shape;349;p29"/>
              <p:cNvSpPr txBox="1"/>
              <p:nvPr/>
            </p:nvSpPr>
            <p:spPr>
              <a:xfrm>
                <a:off x="4217482" y="4286839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Q1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50" name="Google Shape;350;p29"/>
              <p:cNvSpPr txBox="1"/>
              <p:nvPr/>
            </p:nvSpPr>
            <p:spPr>
              <a:xfrm>
                <a:off x="4710374" y="4525251"/>
                <a:ext cx="656100" cy="31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2016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51" name="Google Shape;351;p29"/>
              <p:cNvSpPr txBox="1"/>
              <p:nvPr/>
            </p:nvSpPr>
            <p:spPr>
              <a:xfrm>
                <a:off x="46518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Q2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52" name="Google Shape;352;p29"/>
              <p:cNvSpPr txBox="1"/>
              <p:nvPr/>
            </p:nvSpPr>
            <p:spPr>
              <a:xfrm>
                <a:off x="50862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Q3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53" name="Google Shape;353;p29"/>
              <p:cNvSpPr txBox="1"/>
              <p:nvPr/>
            </p:nvSpPr>
            <p:spPr>
              <a:xfrm>
                <a:off x="55206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Q4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54" name="Google Shape;354;p29"/>
              <p:cNvSpPr txBox="1"/>
              <p:nvPr/>
            </p:nvSpPr>
            <p:spPr>
              <a:xfrm>
                <a:off x="3737550" y="406388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55" name="Google Shape;355;p29"/>
              <p:cNvSpPr txBox="1"/>
              <p:nvPr/>
            </p:nvSpPr>
            <p:spPr>
              <a:xfrm>
                <a:off x="3737550" y="380793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20%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56" name="Google Shape;356;p29"/>
              <p:cNvSpPr txBox="1"/>
              <p:nvPr/>
            </p:nvSpPr>
            <p:spPr>
              <a:xfrm>
                <a:off x="3745239" y="355199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40%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57" name="Google Shape;357;p29"/>
              <p:cNvSpPr txBox="1"/>
              <p:nvPr/>
            </p:nvSpPr>
            <p:spPr>
              <a:xfrm>
                <a:off x="3737550" y="329604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60%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58" name="Google Shape;358;p29"/>
              <p:cNvSpPr txBox="1"/>
              <p:nvPr/>
            </p:nvSpPr>
            <p:spPr>
              <a:xfrm>
                <a:off x="3737550" y="304010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80%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59" name="Google Shape;359;p29"/>
              <p:cNvSpPr txBox="1"/>
              <p:nvPr/>
            </p:nvSpPr>
            <p:spPr>
              <a:xfrm>
                <a:off x="3737550" y="278415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100%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cxnSp>
            <p:nvCxnSpPr>
              <p:cNvPr id="360" name="Google Shape;360;p29"/>
              <p:cNvCxnSpPr>
                <a:stCxn id="361" idx="6"/>
                <a:endCxn id="362" idx="6"/>
              </p:cNvCxnSpPr>
              <p:nvPr/>
            </p:nvCxnSpPr>
            <p:spPr>
              <a:xfrm flipH="1">
                <a:off x="4433905" y="3904692"/>
                <a:ext cx="431400" cy="57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3" name="Google Shape;363;p29"/>
              <p:cNvCxnSpPr/>
              <p:nvPr/>
            </p:nvCxnSpPr>
            <p:spPr>
              <a:xfrm>
                <a:off x="4217470" y="318004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4" name="Google Shape;364;p29"/>
              <p:cNvCxnSpPr/>
              <p:nvPr/>
            </p:nvCxnSpPr>
            <p:spPr>
              <a:xfrm>
                <a:off x="4217470" y="343728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5" name="Google Shape;365;p29"/>
              <p:cNvCxnSpPr/>
              <p:nvPr/>
            </p:nvCxnSpPr>
            <p:spPr>
              <a:xfrm>
                <a:off x="4217470" y="369452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6" name="Google Shape;366;p29"/>
              <p:cNvCxnSpPr/>
              <p:nvPr/>
            </p:nvCxnSpPr>
            <p:spPr>
              <a:xfrm>
                <a:off x="4217470" y="395176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7" name="Google Shape;367;p29"/>
              <p:cNvCxnSpPr/>
              <p:nvPr/>
            </p:nvCxnSpPr>
            <p:spPr>
              <a:xfrm>
                <a:off x="4217470" y="420900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8" name="Google Shape;368;p29"/>
              <p:cNvCxnSpPr>
                <a:stCxn id="356" idx="3"/>
              </p:cNvCxnSpPr>
              <p:nvPr/>
            </p:nvCxnSpPr>
            <p:spPr>
              <a:xfrm>
                <a:off x="4230039" y="3648740"/>
                <a:ext cx="150600" cy="276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9" name="Google Shape;369;p29"/>
              <p:cNvCxnSpPr>
                <a:stCxn id="361" idx="3"/>
                <a:endCxn id="370" idx="7"/>
              </p:cNvCxnSpPr>
              <p:nvPr/>
            </p:nvCxnSpPr>
            <p:spPr>
              <a:xfrm flipH="1" rot="10800000">
                <a:off x="4792327" y="3664321"/>
                <a:ext cx="492600" cy="270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1" name="Google Shape;371;p29"/>
              <p:cNvCxnSpPr>
                <a:stCxn id="370" idx="2"/>
                <a:endCxn id="372" idx="6"/>
              </p:cNvCxnSpPr>
              <p:nvPr/>
            </p:nvCxnSpPr>
            <p:spPr>
              <a:xfrm flipH="1" rot="10800000">
                <a:off x="5211997" y="3584730"/>
                <a:ext cx="528600" cy="109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3" name="Google Shape;373;p29"/>
              <p:cNvCxnSpPr/>
              <p:nvPr/>
            </p:nvCxnSpPr>
            <p:spPr>
              <a:xfrm>
                <a:off x="4217470" y="292280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70" name="Google Shape;370;p29"/>
              <p:cNvSpPr/>
              <p:nvPr/>
            </p:nvSpPr>
            <p:spPr>
              <a:xfrm>
                <a:off x="5211997" y="365178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29"/>
              <p:cNvSpPr/>
              <p:nvPr/>
            </p:nvSpPr>
            <p:spPr>
              <a:xfrm>
                <a:off x="4779805" y="3861942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29"/>
              <p:cNvSpPr/>
              <p:nvPr/>
            </p:nvSpPr>
            <p:spPr>
              <a:xfrm>
                <a:off x="4348371" y="391917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2" name="Google Shape;372;p29"/>
            <p:cNvSpPr/>
            <p:nvPr/>
          </p:nvSpPr>
          <p:spPr>
            <a:xfrm>
              <a:off x="5654980" y="3541972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4" name="Google Shape;374;p29"/>
          <p:cNvGrpSpPr/>
          <p:nvPr/>
        </p:nvGrpSpPr>
        <p:grpSpPr>
          <a:xfrm>
            <a:off x="6043904" y="2784155"/>
            <a:ext cx="2079978" cy="2036296"/>
            <a:chOff x="6043904" y="2784155"/>
            <a:chExt cx="2079978" cy="2036296"/>
          </a:xfrm>
        </p:grpSpPr>
        <p:sp>
          <p:nvSpPr>
            <p:cNvPr id="375" name="Google Shape;375;p29"/>
            <p:cNvSpPr txBox="1"/>
            <p:nvPr/>
          </p:nvSpPr>
          <p:spPr>
            <a:xfrm>
              <a:off x="6974887" y="4504251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2017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76" name="Google Shape;376;p29"/>
            <p:cNvSpPr txBox="1"/>
            <p:nvPr/>
          </p:nvSpPr>
          <p:spPr>
            <a:xfrm>
              <a:off x="6481982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77" name="Google Shape;377;p29"/>
            <p:cNvSpPr txBox="1"/>
            <p:nvPr/>
          </p:nvSpPr>
          <p:spPr>
            <a:xfrm>
              <a:off x="69163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78" name="Google Shape;378;p29"/>
            <p:cNvSpPr txBox="1"/>
            <p:nvPr/>
          </p:nvSpPr>
          <p:spPr>
            <a:xfrm>
              <a:off x="73507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Q3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79" name="Google Shape;379;p29"/>
            <p:cNvSpPr txBox="1"/>
            <p:nvPr/>
          </p:nvSpPr>
          <p:spPr>
            <a:xfrm>
              <a:off x="77851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80" name="Google Shape;380;p29"/>
            <p:cNvSpPr txBox="1"/>
            <p:nvPr/>
          </p:nvSpPr>
          <p:spPr>
            <a:xfrm>
              <a:off x="6043904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81" name="Google Shape;381;p29"/>
            <p:cNvSpPr txBox="1"/>
            <p:nvPr/>
          </p:nvSpPr>
          <p:spPr>
            <a:xfrm>
              <a:off x="6043904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82" name="Google Shape;382;p29"/>
            <p:cNvSpPr txBox="1"/>
            <p:nvPr/>
          </p:nvSpPr>
          <p:spPr>
            <a:xfrm>
              <a:off x="6043904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83" name="Google Shape;383;p29"/>
            <p:cNvSpPr txBox="1"/>
            <p:nvPr/>
          </p:nvSpPr>
          <p:spPr>
            <a:xfrm>
              <a:off x="6043904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84" name="Google Shape;384;p29"/>
            <p:cNvSpPr txBox="1"/>
            <p:nvPr/>
          </p:nvSpPr>
          <p:spPr>
            <a:xfrm>
              <a:off x="6043904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85" name="Google Shape;385;p29"/>
            <p:cNvSpPr txBox="1"/>
            <p:nvPr/>
          </p:nvSpPr>
          <p:spPr>
            <a:xfrm>
              <a:off x="6043904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100%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386" name="Google Shape;386;p29"/>
            <p:cNvCxnSpPr>
              <a:stCxn id="387" idx="7"/>
              <a:endCxn id="388" idx="6"/>
            </p:cNvCxnSpPr>
            <p:nvPr/>
          </p:nvCxnSpPr>
          <p:spPr>
            <a:xfrm flipH="1" rot="10800000">
              <a:off x="7552796" y="3180176"/>
              <a:ext cx="440700" cy="693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8" name="Google Shape;388;p29"/>
            <p:cNvSpPr/>
            <p:nvPr/>
          </p:nvSpPr>
          <p:spPr>
            <a:xfrm>
              <a:off x="7908123" y="3137292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9" name="Google Shape;389;p29"/>
            <p:cNvCxnSpPr>
              <a:stCxn id="390" idx="3"/>
              <a:endCxn id="391" idx="3"/>
            </p:cNvCxnSpPr>
            <p:nvPr/>
          </p:nvCxnSpPr>
          <p:spPr>
            <a:xfrm flipH="1">
              <a:off x="6611201" y="3724746"/>
              <a:ext cx="437100" cy="2400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2" name="Google Shape;392;p29"/>
            <p:cNvCxnSpPr/>
            <p:nvPr/>
          </p:nvCxnSpPr>
          <p:spPr>
            <a:xfrm>
              <a:off x="6481970" y="318004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93" name="Google Shape;393;p29"/>
            <p:cNvCxnSpPr/>
            <p:nvPr/>
          </p:nvCxnSpPr>
          <p:spPr>
            <a:xfrm>
              <a:off x="6481970" y="343728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94" name="Google Shape;394;p29"/>
            <p:cNvCxnSpPr/>
            <p:nvPr/>
          </p:nvCxnSpPr>
          <p:spPr>
            <a:xfrm>
              <a:off x="6481970" y="369452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95" name="Google Shape;395;p29"/>
            <p:cNvCxnSpPr/>
            <p:nvPr/>
          </p:nvCxnSpPr>
          <p:spPr>
            <a:xfrm>
              <a:off x="6481970" y="395176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96" name="Google Shape;396;p29"/>
            <p:cNvCxnSpPr/>
            <p:nvPr/>
          </p:nvCxnSpPr>
          <p:spPr>
            <a:xfrm>
              <a:off x="6481970" y="42090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97" name="Google Shape;397;p29"/>
            <p:cNvCxnSpPr/>
            <p:nvPr/>
          </p:nvCxnSpPr>
          <p:spPr>
            <a:xfrm>
              <a:off x="6462950" y="3565030"/>
              <a:ext cx="178500" cy="3771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8" name="Google Shape;398;p29"/>
            <p:cNvCxnSpPr>
              <a:stCxn id="390" idx="7"/>
              <a:endCxn id="387" idx="7"/>
            </p:cNvCxnSpPr>
            <p:nvPr/>
          </p:nvCxnSpPr>
          <p:spPr>
            <a:xfrm flipH="1" rot="10800000">
              <a:off x="7108759" y="3249388"/>
              <a:ext cx="444000" cy="4149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9" name="Google Shape;399;p29"/>
            <p:cNvCxnSpPr/>
            <p:nvPr/>
          </p:nvCxnSpPr>
          <p:spPr>
            <a:xfrm>
              <a:off x="6481970" y="29228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387" name="Google Shape;387;p29"/>
            <p:cNvSpPr/>
            <p:nvPr/>
          </p:nvSpPr>
          <p:spPr>
            <a:xfrm>
              <a:off x="7479818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9"/>
            <p:cNvSpPr/>
            <p:nvPr/>
          </p:nvSpPr>
          <p:spPr>
            <a:xfrm>
              <a:off x="703578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9"/>
            <p:cNvSpPr/>
            <p:nvPr/>
          </p:nvSpPr>
          <p:spPr>
            <a:xfrm>
              <a:off x="6598816" y="3891809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29"/>
          <p:cNvSpPr/>
          <p:nvPr/>
        </p:nvSpPr>
        <p:spPr>
          <a:xfrm>
            <a:off x="93050" y="1456650"/>
            <a:ext cx="2121900" cy="24003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FF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9"/>
          <p:cNvSpPr/>
          <p:nvPr/>
        </p:nvSpPr>
        <p:spPr>
          <a:xfrm>
            <a:off x="3495675" y="50225"/>
            <a:ext cx="5595900" cy="15774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FF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9"/>
          <p:cNvSpPr/>
          <p:nvPr/>
        </p:nvSpPr>
        <p:spPr>
          <a:xfrm>
            <a:off x="4377450" y="3311925"/>
            <a:ext cx="3093300" cy="10947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FF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9"/>
          <p:cNvSpPr/>
          <p:nvPr/>
        </p:nvSpPr>
        <p:spPr>
          <a:xfrm>
            <a:off x="4246125" y="1681075"/>
            <a:ext cx="4594500" cy="15774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0000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9"/>
          <p:cNvSpPr/>
          <p:nvPr/>
        </p:nvSpPr>
        <p:spPr>
          <a:xfrm>
            <a:off x="2371125" y="1567550"/>
            <a:ext cx="1698300" cy="18105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6AA84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9"/>
          <p:cNvSpPr/>
          <p:nvPr/>
        </p:nvSpPr>
        <p:spPr>
          <a:xfrm>
            <a:off x="2048675" y="3475875"/>
            <a:ext cx="2863800" cy="15774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FF99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6" name="Google Shape;40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14" y="0"/>
            <a:ext cx="9094762" cy="5143501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407" name="Google Shape;407;p29"/>
          <p:cNvSpPr/>
          <p:nvPr/>
        </p:nvSpPr>
        <p:spPr>
          <a:xfrm>
            <a:off x="130600" y="1908725"/>
            <a:ext cx="2080200" cy="2400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9"/>
          <p:cNvSpPr/>
          <p:nvPr/>
        </p:nvSpPr>
        <p:spPr>
          <a:xfrm>
            <a:off x="2431100" y="50225"/>
            <a:ext cx="6600300" cy="176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9"/>
          <p:cNvSpPr/>
          <p:nvPr/>
        </p:nvSpPr>
        <p:spPr>
          <a:xfrm>
            <a:off x="4319725" y="3536150"/>
            <a:ext cx="3013800" cy="164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9"/>
          <p:cNvSpPr/>
          <p:nvPr/>
        </p:nvSpPr>
        <p:spPr>
          <a:xfrm>
            <a:off x="2048675" y="1818425"/>
            <a:ext cx="2080200" cy="1968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9"/>
          <p:cNvSpPr/>
          <p:nvPr/>
        </p:nvSpPr>
        <p:spPr>
          <a:xfrm>
            <a:off x="4069425" y="1908725"/>
            <a:ext cx="4821300" cy="2036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9"/>
          <p:cNvSpPr/>
          <p:nvPr/>
        </p:nvSpPr>
        <p:spPr>
          <a:xfrm>
            <a:off x="1746500" y="3637750"/>
            <a:ext cx="3165900" cy="1505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0"/>
          <p:cNvSpPr txBox="1"/>
          <p:nvPr>
            <p:ph type="title"/>
          </p:nvPr>
        </p:nvSpPr>
        <p:spPr>
          <a:xfrm>
            <a:off x="645300" y="1833775"/>
            <a:ext cx="3159900" cy="15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Ahora a ver el Juego!</a:t>
            </a:r>
            <a:endParaRPr/>
          </a:p>
        </p:txBody>
      </p:sp>
      <p:grpSp>
        <p:nvGrpSpPr>
          <p:cNvPr id="418" name="Google Shape;418;p30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419" name="Google Shape;419;p30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0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0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0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23" name="Google Shape;423;p30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575" y="2546350"/>
            <a:ext cx="1024200" cy="1522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4" name="Google Shape;424;p30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425" name="Google Shape;425;p30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0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0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0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29" name="Google Shape;429;p30"/>
          <p:cNvPicPr preferRelativeResize="0"/>
          <p:nvPr/>
        </p:nvPicPr>
        <p:blipFill rotWithShape="1">
          <a:blip r:embed="rId4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430" name="Google Shape;430;p30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1" name="Google Shape;431;p30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432" name="Google Shape;432;p30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0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0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0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6" name="Google Shape;436;p30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437" name="Google Shape;437;p30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8" name="Google Shape;438;p30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439" name="Google Shape;439;p30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30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441" name="Google Shape;441;p30"/>
          <p:cNvPicPr preferRelativeResize="0"/>
          <p:nvPr/>
        </p:nvPicPr>
        <p:blipFill rotWithShape="1">
          <a:blip r:embed="rId5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42" name="Google Shape;442;p30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443" name="Google Shape;443;p30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0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0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0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0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0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0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51" name="Google Shape;451;p30"/>
          <p:cNvPicPr preferRelativeResize="0"/>
          <p:nvPr/>
        </p:nvPicPr>
        <p:blipFill rotWithShape="1">
          <a:blip r:embed="rId6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52" name="Google Shape;452;p30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453" name="Google Shape;453;p30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0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0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0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61" name="Google Shape;461;p30"/>
          <p:cNvPicPr preferRelativeResize="0"/>
          <p:nvPr/>
        </p:nvPicPr>
        <p:blipFill rotWithShape="1">
          <a:blip r:embed="rId7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30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Indice</a:t>
            </a:r>
            <a:endParaRPr/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/>
              </a:rPr>
              <a:t>Importancia Ingenieria de Software en nuestro trabajo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4"/>
              </a:rPr>
              <a:t>Arquitectura MVC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5"/>
              </a:rPr>
              <a:t>Patrón Singleton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6"/>
              </a:rPr>
              <a:t>Patron observer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7"/>
              </a:rPr>
              <a:t>Patron Strategy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1294298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8"/>
              </a:rPr>
              <a:t>Diagrama de Componentes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1294298" y="4050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9"/>
              </a:rPr>
              <a:t>Diagrama de Clases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/>
          <p:nvPr>
            <p:ph type="title"/>
          </p:nvPr>
        </p:nvSpPr>
        <p:spPr>
          <a:xfrm>
            <a:off x="140650" y="284275"/>
            <a:ext cx="869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Importancia Ingenieria de Software en nuestro trabajo</a:t>
            </a:r>
            <a:endParaRPr/>
          </a:p>
        </p:txBody>
      </p:sp>
      <p:sp>
        <p:nvSpPr>
          <p:cNvPr id="249" name="Google Shape;249;p19"/>
          <p:cNvSpPr txBox="1"/>
          <p:nvPr>
            <p:ph idx="1" type="body"/>
          </p:nvPr>
        </p:nvSpPr>
        <p:spPr>
          <a:xfrm>
            <a:off x="140650" y="1278875"/>
            <a:ext cx="8520600" cy="42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Nos permitió trabajar el código por separado, y posteriormente unir las distintas partes, sin mucha comunicación, y sin que esto produzca inconvenientes.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Haber elegido usar MVC y las distintas funciones asignadas con strategy, nos permitió tener un alto nivel de abstracción para las distintas partes de la programación.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El haber definido los requerimientos nos permitió tener definido la funcionalidad de distintas partes del código sin necesidad de consulta o debate.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El uso del repositorio agilizó enormemente el trabajo, el paso de información y evitó problemas de trabajo concurrente y de versiones.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El uso de pruebas automáticas para comprobar que las distintas funciones cumplieran correctamente su rol.</a:t>
            </a:r>
            <a:endParaRPr sz="1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"/>
          <p:cNvSpPr txBox="1"/>
          <p:nvPr>
            <p:ph type="title"/>
          </p:nvPr>
        </p:nvSpPr>
        <p:spPr>
          <a:xfrm>
            <a:off x="311700" y="264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Arquitectura MVC</a:t>
            </a:r>
            <a:endParaRPr/>
          </a:p>
        </p:txBody>
      </p:sp>
      <p:pic>
        <p:nvPicPr>
          <p:cNvPr id="255" name="Google Shape;2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8725" y="1010148"/>
            <a:ext cx="5071324" cy="3990425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1"/>
          <p:cNvSpPr txBox="1"/>
          <p:nvPr>
            <p:ph type="title"/>
          </p:nvPr>
        </p:nvSpPr>
        <p:spPr>
          <a:xfrm>
            <a:off x="-2229925" y="555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La Messidependencia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2" name="Google Shape;262;p21"/>
          <p:cNvSpPr txBox="1"/>
          <p:nvPr>
            <p:ph idx="1" type="body"/>
          </p:nvPr>
        </p:nvSpPr>
        <p:spPr>
          <a:xfrm>
            <a:off x="5716100" y="1047900"/>
            <a:ext cx="3224400" cy="20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Es sabido que la selección tiene una fuerte dependencia de Messi, y sobre todo sabemos que Messi hay uno solo.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"/>
          <p:cNvSpPr txBox="1"/>
          <p:nvPr>
            <p:ph type="title"/>
          </p:nvPr>
        </p:nvSpPr>
        <p:spPr>
          <a:xfrm>
            <a:off x="311700" y="41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Patrón Singleton</a:t>
            </a:r>
            <a:endParaRPr/>
          </a:p>
        </p:txBody>
      </p:sp>
      <p:sp>
        <p:nvSpPr>
          <p:cNvPr id="268" name="Google Shape;268;p22"/>
          <p:cNvSpPr txBox="1"/>
          <p:nvPr>
            <p:ph idx="1" type="body"/>
          </p:nvPr>
        </p:nvSpPr>
        <p:spPr>
          <a:xfrm>
            <a:off x="130875" y="12730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De la misma manera, cuando hablamos de nuestro programa, entendemos que el Modelo es la clase más importante, al hacer que todo el programa funcione, por eso mismo, tambien hay uno solo.</a:t>
            </a:r>
            <a:endParaRPr/>
          </a:p>
        </p:txBody>
      </p:sp>
      <p:pic>
        <p:nvPicPr>
          <p:cNvPr id="269" name="Google Shape;26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375" y="2020925"/>
            <a:ext cx="5943600" cy="2733675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Patron observer</a:t>
            </a:r>
            <a:endParaRPr/>
          </a:p>
        </p:txBody>
      </p:sp>
      <p:sp>
        <p:nvSpPr>
          <p:cNvPr id="275" name="Google Shape;275;p23"/>
          <p:cNvSpPr txBox="1"/>
          <p:nvPr>
            <p:ph idx="1" type="body"/>
          </p:nvPr>
        </p:nvSpPr>
        <p:spPr>
          <a:xfrm>
            <a:off x="4939200" y="1153600"/>
            <a:ext cx="42048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</a:rPr>
              <a:t>Permite actualizar la información de las diferentes vistas sólo cuando haya un cambio. Ahorra recursos, ya que no se tiene que estar preguntando a cada rato si hay información nueva o no.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6" name="Google Shape;276;p23"/>
          <p:cNvSpPr txBox="1"/>
          <p:nvPr>
            <p:ph idx="1" type="body"/>
          </p:nvPr>
        </p:nvSpPr>
        <p:spPr>
          <a:xfrm>
            <a:off x="4903400" y="2327675"/>
            <a:ext cx="4090800" cy="1637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457200" lvl="0" marL="457200" rtl="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</a:rPr>
              <a:t>Este tipo de patrón de diseño implementado en el MVC permite desacoplar la vista del modelo y establecer una relación débil entre ambas clases para obtener un diseño más eficaz. Cada cambio de estado en el modelo implica una llamada al método actualizar de las vistas.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77" name="Google Shape;27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28" y="1307850"/>
            <a:ext cx="5065422" cy="32176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4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Patron Strategy</a:t>
            </a:r>
            <a:endParaRPr/>
          </a:p>
        </p:txBody>
      </p:sp>
      <p:sp>
        <p:nvSpPr>
          <p:cNvPr id="283" name="Google Shape;283;p24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284" name="Google Shape;2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344125"/>
            <a:ext cx="4429125" cy="22098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285" name="Google Shape;28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000" y="393750"/>
            <a:ext cx="3742800" cy="1775431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286" name="Google Shape;28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004" y="1100125"/>
            <a:ext cx="4339226" cy="3087976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5"/>
          <p:cNvSpPr txBox="1"/>
          <p:nvPr>
            <p:ph idx="4294967295" type="subTitle"/>
          </p:nvPr>
        </p:nvSpPr>
        <p:spPr>
          <a:xfrm>
            <a:off x="1173475" y="4654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Strategy 1</a:t>
            </a:r>
            <a:endParaRPr sz="1600"/>
          </a:p>
        </p:txBody>
      </p:sp>
      <p:sp>
        <p:nvSpPr>
          <p:cNvPr id="292" name="Google Shape;292;p25"/>
          <p:cNvSpPr txBox="1"/>
          <p:nvPr>
            <p:ph idx="1" type="body"/>
          </p:nvPr>
        </p:nvSpPr>
        <p:spPr>
          <a:xfrm>
            <a:off x="2618425" y="3787675"/>
            <a:ext cx="60093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Las palabras se cargan en memoria de forma diferente, dependiendo del modo de juego.</a:t>
            </a:r>
            <a:endParaRPr/>
          </a:p>
        </p:txBody>
      </p:sp>
      <p:pic>
        <p:nvPicPr>
          <p:cNvPr id="293" name="Google Shape;29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238" y="1039025"/>
            <a:ext cx="5684935" cy="26967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